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342" r:id="rId3"/>
    <p:sldId id="343" r:id="rId4"/>
    <p:sldId id="357" r:id="rId5"/>
    <p:sldId id="358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29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BB9D04-50C0-429F-AE84-51BD50BA679C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7A88A-8ED1-428B-A275-F1AF0A6EFF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191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7A88A-8ED1-428B-A275-F1AF0A6EFFA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404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780199-4657-4038-8ADD-A7B236FC2C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087E204-9D6F-46D6-9BF4-2F62AADA0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858C35-C452-4329-A235-6BF2B89E2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4244F7-5DAF-4004-9960-470F3D3AD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8CC002-C163-4105-9560-BB43DA8D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764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D5EC05-CADB-4ECF-9116-734916906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0586E0-DFDE-4D82-A75E-012EF42F5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51EFB6-373E-4B03-B95A-F3EADFE97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81F880-AFEF-4744-8AC0-EB2EC84F5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496A14-F321-44FD-8535-90DD517CC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761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6A2FA0F-1AB8-4780-A66C-AE648ECCE6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327FDF-0F67-4B06-8240-FD7256550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C2D0B4-C352-4A72-B6BC-0EF521FED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8B123A-6213-49EB-B211-C9B5DA866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E1BEDF-528E-45BB-A561-CEAB58CA7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9403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1BC3FD-8B30-4B13-B645-F51ABB58E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F0191E-15F9-4205-984D-D61218B76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317E9D-589C-4F94-A646-49476076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AD9D49-3D5F-40B1-AE68-6094CAC5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3EB6FB-F823-416D-AFF2-126098EA2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75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FB6A00-DCB8-46D9-AD50-60A2C1597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010E96-397B-46B0-A99E-AA35F8373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EA47C3-7B51-42C3-BA30-73CC7DD66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3B0CB4-2BF9-4C55-9154-79D7E06EB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022381-6E78-4BAE-9F34-5B2F80C01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8064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B5AD3-40EA-452C-AA83-9BC7C852B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EDB3A9-D5E5-4DFF-B075-3FC3D99218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E4F4EFA-5882-4E6B-A181-7DF049AEC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C33ED5-19F3-4492-8272-0BEFC3198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352896-C1FC-4C42-853B-85DA2E47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E3D3BB-9D7A-453A-A176-36D1D4C59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028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B7DDFF-398F-4DFD-901E-3F053FCA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74552D-C76A-442B-BE6D-83DA7E357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3887A3-C670-4705-A9BD-6DCBB22C81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ED6A33C-61BB-4279-B882-A9962473CB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4C6C233-ED15-45B9-A3F6-16A51F686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1C4C5A2-59EF-44FB-9325-910EEA072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F41FC4-8256-470A-BD06-0622146C5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803BD5B-F899-4C7D-AF26-EBA6DCCC1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474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ED069-8ED3-4ADA-B0DC-04BB8F20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5BF7AA0-B7C7-4F15-BFF4-1E536A812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2462908-784D-4074-BD68-E17386985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937702-BE13-4673-BBFF-2BAA5FFF4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588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5EA39FA-F6C6-435B-9D97-BC922CF7D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50886F0-8D09-448C-9D81-D4E6F52FD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0F2BFF-9A23-4815-B7B0-7B24F4FA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8722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58EB8A-FBCC-4DC3-9E09-021643F23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F5F8E7-7F39-4FA8-AC1A-96C2D6869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4BA7A00-E57F-424A-A861-9B0B6E6A12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F496AA-7FFE-40BF-BE2C-3B1E7F537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A178A2-4685-4660-8BE6-D9DE60EF1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D062E18-6096-4B29-9281-2339AA969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180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CFAC57-ECC6-469E-B95A-A144599E1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C3BDF1D-AAAE-411E-8CFA-8B69F3B368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9D10F45-107E-40F8-8607-21EAA07D74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6C25DC-65D1-4DF8-A0F3-A116957EF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2431464-281D-4202-9439-B66079995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50D26B-2091-4D5B-AFB9-C30E236C1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985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5165DD7-DEEF-4929-AA46-C2F09C522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370111-9A92-45DD-BFE1-22B02F2AC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B17F97-380C-4557-83F9-C8FD3EB561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010E9-7062-4844-B86D-4890389E0B01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5BDD82-F545-491F-8726-09F8FD15D5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7C5EC4-EB6E-4194-9CB6-02E9A776B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902EA-CB63-47BF-A588-D79A034C78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742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BC3B2F6-3DF6-4C06-97A6-C9E453307075}"/>
              </a:ext>
            </a:extLst>
          </p:cNvPr>
          <p:cNvSpPr/>
          <p:nvPr/>
        </p:nvSpPr>
        <p:spPr>
          <a:xfrm>
            <a:off x="954157" y="1178485"/>
            <a:ext cx="2295939" cy="25096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Multi-phases Abdominal Organs Detect </a:t>
            </a:r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890769-5594-4CDB-AD75-76A00CB31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434" y="2254973"/>
            <a:ext cx="1781383" cy="143314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EE3A8A3-3EF7-49C6-B236-7A13086FBA3C}"/>
              </a:ext>
            </a:extLst>
          </p:cNvPr>
          <p:cNvSpPr/>
          <p:nvPr/>
        </p:nvSpPr>
        <p:spPr>
          <a:xfrm>
            <a:off x="4933120" y="1188424"/>
            <a:ext cx="2295939" cy="25096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Multi-phases </a:t>
            </a:r>
          </a:p>
          <a:p>
            <a:pPr algn="ctr"/>
            <a:r>
              <a:rPr lang="en-US" altLang="zh-CN" dirty="0"/>
              <a:t>Abdominal Organs</a:t>
            </a:r>
          </a:p>
          <a:p>
            <a:pPr algn="ctr"/>
            <a:r>
              <a:rPr lang="en-US" altLang="zh-CN" dirty="0"/>
              <a:t>Segmentation</a:t>
            </a:r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4B71B1D-3EB3-4EC8-A466-C6FA8FC24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8090" y="2406384"/>
            <a:ext cx="1885998" cy="129167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E31BE1B-C8C8-4752-86A4-AE24FF74B6AF}"/>
              </a:ext>
            </a:extLst>
          </p:cNvPr>
          <p:cNvSpPr/>
          <p:nvPr/>
        </p:nvSpPr>
        <p:spPr>
          <a:xfrm>
            <a:off x="8693114" y="1181385"/>
            <a:ext cx="2295939" cy="25096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Liver segment seg &amp;vessel seg</a:t>
            </a:r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E62A842-2472-4F04-8689-A0821A9F75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3114" y="2467940"/>
            <a:ext cx="998553" cy="9744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5FD44AA-93D7-499E-A29B-2B6EC240D1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23134" y="2490240"/>
            <a:ext cx="1037912" cy="954778"/>
          </a:xfrm>
          <a:prstGeom prst="rect">
            <a:avLst/>
          </a:prstGeom>
          <a:solidFill>
            <a:schemeClr val="bg2">
              <a:lumMod val="90000"/>
            </a:schemeClr>
          </a:solidFill>
          <a:effectLst>
            <a:glow rad="127000">
              <a:schemeClr val="accent1">
                <a:alpha val="87000"/>
              </a:schemeClr>
            </a:glow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984F74B-DCB5-4855-A91A-A47A1C43CC7D}"/>
              </a:ext>
            </a:extLst>
          </p:cNvPr>
          <p:cNvSpPr/>
          <p:nvPr/>
        </p:nvSpPr>
        <p:spPr>
          <a:xfrm>
            <a:off x="2102125" y="3935694"/>
            <a:ext cx="2295939" cy="2509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    MR Sequence        </a:t>
            </a:r>
          </a:p>
          <a:p>
            <a:r>
              <a:rPr lang="en-US" altLang="zh-CN" dirty="0"/>
              <a:t>     Recognition</a:t>
            </a:r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BE7971B-A68A-4A66-B916-1E6AF03205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5837" y="4883269"/>
            <a:ext cx="2048514" cy="3795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5FEA4C8-0225-4B37-BC3B-B6B2315D8F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25837" y="5433149"/>
            <a:ext cx="2048514" cy="42855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C4E4D85-4194-4CD1-AF1B-25A1E46CF7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31349" y="5978071"/>
            <a:ext cx="1037489" cy="384092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40FACAF3-C105-4535-9D91-54D1A04403AB}"/>
              </a:ext>
            </a:extLst>
          </p:cNvPr>
          <p:cNvSpPr/>
          <p:nvPr/>
        </p:nvSpPr>
        <p:spPr>
          <a:xfrm>
            <a:off x="6668325" y="3935694"/>
            <a:ext cx="2295939" cy="2509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MR lesion detect</a:t>
            </a:r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2435D2F6-17D5-4984-A921-19AF8C4537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24088" y="4824382"/>
            <a:ext cx="1514475" cy="1504950"/>
          </a:xfrm>
          <a:prstGeom prst="rect">
            <a:avLst/>
          </a:prstGeom>
        </p:spPr>
      </p:pic>
      <p:sp>
        <p:nvSpPr>
          <p:cNvPr id="17" name="椭圆 16">
            <a:extLst>
              <a:ext uri="{FF2B5EF4-FFF2-40B4-BE49-F238E27FC236}">
                <a16:creationId xmlns:a16="http://schemas.microsoft.com/office/drawing/2014/main" id="{9751920C-17A0-42FF-AE68-9C8E16EDF22C}"/>
              </a:ext>
            </a:extLst>
          </p:cNvPr>
          <p:cNvSpPr/>
          <p:nvPr/>
        </p:nvSpPr>
        <p:spPr>
          <a:xfrm>
            <a:off x="7094824" y="5131214"/>
            <a:ext cx="190774" cy="203931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D102ABE2-DBD8-4ADC-A163-072B4DA33904}"/>
              </a:ext>
            </a:extLst>
          </p:cNvPr>
          <p:cNvSpPr/>
          <p:nvPr/>
        </p:nvSpPr>
        <p:spPr>
          <a:xfrm>
            <a:off x="7781325" y="5293482"/>
            <a:ext cx="254212" cy="245545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1E4EB83-ABA5-47C1-85C1-E28C0156341C}"/>
              </a:ext>
            </a:extLst>
          </p:cNvPr>
          <p:cNvSpPr txBox="1"/>
          <p:nvPr/>
        </p:nvSpPr>
        <p:spPr>
          <a:xfrm>
            <a:off x="124275" y="-57706"/>
            <a:ext cx="6251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/>
              <a:t>Liver Research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993386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矩形 167">
            <a:extLst>
              <a:ext uri="{FF2B5EF4-FFF2-40B4-BE49-F238E27FC236}">
                <a16:creationId xmlns:a16="http://schemas.microsoft.com/office/drawing/2014/main" id="{3C4BC081-E222-4A20-AA8B-99BA289C1705}"/>
              </a:ext>
            </a:extLst>
          </p:cNvPr>
          <p:cNvSpPr/>
          <p:nvPr/>
        </p:nvSpPr>
        <p:spPr>
          <a:xfrm>
            <a:off x="1998166" y="705514"/>
            <a:ext cx="9707055" cy="4388216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81D6972-EFE6-40C5-8C28-2B84EA2836F6}"/>
              </a:ext>
            </a:extLst>
          </p:cNvPr>
          <p:cNvSpPr/>
          <p:nvPr/>
        </p:nvSpPr>
        <p:spPr>
          <a:xfrm>
            <a:off x="2083740" y="1980322"/>
            <a:ext cx="2321861" cy="1274165"/>
          </a:xfrm>
          <a:prstGeom prst="rect">
            <a:avLst/>
          </a:prstGeom>
          <a:noFill/>
          <a:ln w="19050">
            <a:solidFill>
              <a:srgbClr val="00B050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B0665D6-1DA6-4F46-B80A-07031492FF3A}"/>
              </a:ext>
            </a:extLst>
          </p:cNvPr>
          <p:cNvSpPr/>
          <p:nvPr/>
        </p:nvSpPr>
        <p:spPr>
          <a:xfrm>
            <a:off x="9122713" y="888738"/>
            <a:ext cx="905055" cy="684013"/>
          </a:xfrm>
          <a:prstGeom prst="rect">
            <a:avLst/>
          </a:prstGeom>
          <a:noFill/>
          <a:ln w="19050">
            <a:solidFill>
              <a:schemeClr val="accent3">
                <a:lumMod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Sequence1 feature vector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64E8F1E-29F2-43AD-8256-997038B74887}"/>
              </a:ext>
            </a:extLst>
          </p:cNvPr>
          <p:cNvSpPr/>
          <p:nvPr/>
        </p:nvSpPr>
        <p:spPr>
          <a:xfrm>
            <a:off x="2233639" y="2504974"/>
            <a:ext cx="524656" cy="464695"/>
          </a:xfrm>
          <a:prstGeom prst="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5E45FC1-49CC-408C-A4DB-BEB684074A06}"/>
              </a:ext>
            </a:extLst>
          </p:cNvPr>
          <p:cNvSpPr/>
          <p:nvPr/>
        </p:nvSpPr>
        <p:spPr>
          <a:xfrm>
            <a:off x="2950668" y="2504974"/>
            <a:ext cx="524656" cy="464695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74D6522-B342-413B-8413-F3C74DFE3882}"/>
              </a:ext>
            </a:extLst>
          </p:cNvPr>
          <p:cNvSpPr/>
          <p:nvPr/>
        </p:nvSpPr>
        <p:spPr>
          <a:xfrm>
            <a:off x="3731408" y="2504973"/>
            <a:ext cx="524656" cy="46469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4E0D81DF-9930-4643-897C-221F4CC70BB7}"/>
              </a:ext>
            </a:extLst>
          </p:cNvPr>
          <p:cNvCxnSpPr>
            <a:cxnSpLocks/>
          </p:cNvCxnSpPr>
          <p:nvPr/>
        </p:nvCxnSpPr>
        <p:spPr>
          <a:xfrm>
            <a:off x="2713700" y="2737322"/>
            <a:ext cx="264160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CB6A40-5DA5-4FAE-99AE-CCA933764E84}"/>
              </a:ext>
            </a:extLst>
          </p:cNvPr>
          <p:cNvCxnSpPr>
            <a:cxnSpLocks/>
          </p:cNvCxnSpPr>
          <p:nvPr/>
        </p:nvCxnSpPr>
        <p:spPr>
          <a:xfrm>
            <a:off x="3424900" y="2737320"/>
            <a:ext cx="330200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7" name="箭头: 左弧形 56">
            <a:extLst>
              <a:ext uri="{FF2B5EF4-FFF2-40B4-BE49-F238E27FC236}">
                <a16:creationId xmlns:a16="http://schemas.microsoft.com/office/drawing/2014/main" id="{1E11D8AD-79C4-4724-96B7-D3B6156995A3}"/>
              </a:ext>
            </a:extLst>
          </p:cNvPr>
          <p:cNvSpPr/>
          <p:nvPr/>
        </p:nvSpPr>
        <p:spPr>
          <a:xfrm rot="16200000" flipH="1">
            <a:off x="2322293" y="2201802"/>
            <a:ext cx="375408" cy="665494"/>
          </a:xfrm>
          <a:prstGeom prst="curvedRightArrow">
            <a:avLst>
              <a:gd name="adj1" fmla="val 4842"/>
              <a:gd name="adj2" fmla="val 1732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9199F4CD-9906-4BA9-A90D-81EB06BA5C62}"/>
              </a:ext>
            </a:extLst>
          </p:cNvPr>
          <p:cNvCxnSpPr>
            <a:cxnSpLocks/>
          </p:cNvCxnSpPr>
          <p:nvPr/>
        </p:nvCxnSpPr>
        <p:spPr>
          <a:xfrm flipV="1">
            <a:off x="4202140" y="2730122"/>
            <a:ext cx="164467" cy="71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箭头: 左弧形 65">
            <a:extLst>
              <a:ext uri="{FF2B5EF4-FFF2-40B4-BE49-F238E27FC236}">
                <a16:creationId xmlns:a16="http://schemas.microsoft.com/office/drawing/2014/main" id="{0C90B748-8234-46AA-8C41-F4501CEC793D}"/>
              </a:ext>
            </a:extLst>
          </p:cNvPr>
          <p:cNvSpPr/>
          <p:nvPr/>
        </p:nvSpPr>
        <p:spPr>
          <a:xfrm rot="16200000" flipH="1">
            <a:off x="3058864" y="2211451"/>
            <a:ext cx="358984" cy="666441"/>
          </a:xfrm>
          <a:prstGeom prst="curvedRightArrow">
            <a:avLst>
              <a:gd name="adj1" fmla="val 4842"/>
              <a:gd name="adj2" fmla="val 17329"/>
              <a:gd name="adj3" fmla="val 19345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7" name="箭头: 左弧形 66">
            <a:extLst>
              <a:ext uri="{FF2B5EF4-FFF2-40B4-BE49-F238E27FC236}">
                <a16:creationId xmlns:a16="http://schemas.microsoft.com/office/drawing/2014/main" id="{D2B497CB-2F89-4D1E-8FAE-BAEFC5B2ADF2}"/>
              </a:ext>
            </a:extLst>
          </p:cNvPr>
          <p:cNvSpPr/>
          <p:nvPr/>
        </p:nvSpPr>
        <p:spPr>
          <a:xfrm rot="16200000" flipH="1">
            <a:off x="3771962" y="2162271"/>
            <a:ext cx="446666" cy="676056"/>
          </a:xfrm>
          <a:prstGeom prst="curvedRightArrow">
            <a:avLst>
              <a:gd name="adj1" fmla="val 2533"/>
              <a:gd name="adj2" fmla="val 17329"/>
              <a:gd name="adj3" fmla="val 14207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8" name="箭头: 左弧形 67">
            <a:extLst>
              <a:ext uri="{FF2B5EF4-FFF2-40B4-BE49-F238E27FC236}">
                <a16:creationId xmlns:a16="http://schemas.microsoft.com/office/drawing/2014/main" id="{AA86ADCE-2E4B-432A-A797-49AD03DBD167}"/>
              </a:ext>
            </a:extLst>
          </p:cNvPr>
          <p:cNvSpPr/>
          <p:nvPr/>
        </p:nvSpPr>
        <p:spPr>
          <a:xfrm rot="16357760" flipH="1">
            <a:off x="2649088" y="1695523"/>
            <a:ext cx="487183" cy="1399991"/>
          </a:xfrm>
          <a:prstGeom prst="curvedRightArrow">
            <a:avLst>
              <a:gd name="adj1" fmla="val 1424"/>
              <a:gd name="adj2" fmla="val 17329"/>
              <a:gd name="adj3" fmla="val 1714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9" name="箭头: 左弧形 68">
            <a:extLst>
              <a:ext uri="{FF2B5EF4-FFF2-40B4-BE49-F238E27FC236}">
                <a16:creationId xmlns:a16="http://schemas.microsoft.com/office/drawing/2014/main" id="{81673106-1EBD-4FD4-B343-857AF77534D6}"/>
              </a:ext>
            </a:extLst>
          </p:cNvPr>
          <p:cNvSpPr/>
          <p:nvPr/>
        </p:nvSpPr>
        <p:spPr>
          <a:xfrm rot="16357760" flipH="1">
            <a:off x="3371343" y="1681361"/>
            <a:ext cx="517630" cy="1427805"/>
          </a:xfrm>
          <a:prstGeom prst="curvedRightArrow">
            <a:avLst>
              <a:gd name="adj1" fmla="val 2762"/>
              <a:gd name="adj2" fmla="val 13541"/>
              <a:gd name="adj3" fmla="val 14446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7" name="箭头: 左弧形 76">
            <a:extLst>
              <a:ext uri="{FF2B5EF4-FFF2-40B4-BE49-F238E27FC236}">
                <a16:creationId xmlns:a16="http://schemas.microsoft.com/office/drawing/2014/main" id="{60D8A1AB-5864-4BB9-8A2D-CB80C3AD6790}"/>
              </a:ext>
            </a:extLst>
          </p:cNvPr>
          <p:cNvSpPr/>
          <p:nvPr/>
        </p:nvSpPr>
        <p:spPr>
          <a:xfrm rot="16357760" flipH="1">
            <a:off x="3039438" y="1236933"/>
            <a:ext cx="487183" cy="2147066"/>
          </a:xfrm>
          <a:prstGeom prst="curvedRightArrow">
            <a:avLst>
              <a:gd name="adj1" fmla="val 1424"/>
              <a:gd name="adj2" fmla="val 17329"/>
              <a:gd name="adj3" fmla="val 1714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80" name="直接连接符 79">
            <a:extLst>
              <a:ext uri="{FF2B5EF4-FFF2-40B4-BE49-F238E27FC236}">
                <a16:creationId xmlns:a16="http://schemas.microsoft.com/office/drawing/2014/main" id="{3390BA5F-F2C4-4913-8968-E053ACF11A79}"/>
              </a:ext>
            </a:extLst>
          </p:cNvPr>
          <p:cNvCxnSpPr>
            <a:cxnSpLocks/>
          </p:cNvCxnSpPr>
          <p:nvPr/>
        </p:nvCxnSpPr>
        <p:spPr>
          <a:xfrm>
            <a:off x="2083740" y="2737320"/>
            <a:ext cx="224943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2" name="矩形 81">
            <a:extLst>
              <a:ext uri="{FF2B5EF4-FFF2-40B4-BE49-F238E27FC236}">
                <a16:creationId xmlns:a16="http://schemas.microsoft.com/office/drawing/2014/main" id="{D03E0900-D4AF-4A91-B1CB-B60DB1EA6CB3}"/>
              </a:ext>
            </a:extLst>
          </p:cNvPr>
          <p:cNvSpPr/>
          <p:nvPr/>
        </p:nvSpPr>
        <p:spPr>
          <a:xfrm>
            <a:off x="5244273" y="1988191"/>
            <a:ext cx="2342320" cy="1274165"/>
          </a:xfrm>
          <a:prstGeom prst="rect">
            <a:avLst/>
          </a:prstGeom>
          <a:noFill/>
          <a:ln w="19050">
            <a:solidFill>
              <a:srgbClr val="00B050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F56711F1-543A-4DB1-8049-FF4FEE209C91}"/>
              </a:ext>
            </a:extLst>
          </p:cNvPr>
          <p:cNvSpPr/>
          <p:nvPr/>
        </p:nvSpPr>
        <p:spPr>
          <a:xfrm>
            <a:off x="5394172" y="2512843"/>
            <a:ext cx="524656" cy="464695"/>
          </a:xfrm>
          <a:prstGeom prst="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88283D6A-9B60-4338-8C1D-A93C52F460B4}"/>
              </a:ext>
            </a:extLst>
          </p:cNvPr>
          <p:cNvSpPr/>
          <p:nvPr/>
        </p:nvSpPr>
        <p:spPr>
          <a:xfrm>
            <a:off x="6111201" y="2512843"/>
            <a:ext cx="524656" cy="464695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99AFB5A3-1990-4A15-AA7C-1A87FB85B719}"/>
              </a:ext>
            </a:extLst>
          </p:cNvPr>
          <p:cNvSpPr/>
          <p:nvPr/>
        </p:nvSpPr>
        <p:spPr>
          <a:xfrm>
            <a:off x="6891941" y="2512842"/>
            <a:ext cx="524656" cy="46469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A7CBCEA5-EA27-473A-AA78-EEFAE5BEE41C}"/>
              </a:ext>
            </a:extLst>
          </p:cNvPr>
          <p:cNvCxnSpPr>
            <a:cxnSpLocks/>
          </p:cNvCxnSpPr>
          <p:nvPr/>
        </p:nvCxnSpPr>
        <p:spPr>
          <a:xfrm>
            <a:off x="5874233" y="2745191"/>
            <a:ext cx="264160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9F9E9B83-9ECB-44D9-92E2-E9077832CDC9}"/>
              </a:ext>
            </a:extLst>
          </p:cNvPr>
          <p:cNvCxnSpPr>
            <a:cxnSpLocks/>
          </p:cNvCxnSpPr>
          <p:nvPr/>
        </p:nvCxnSpPr>
        <p:spPr>
          <a:xfrm>
            <a:off x="6585433" y="2745189"/>
            <a:ext cx="330200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8" name="箭头: 左弧形 87">
            <a:extLst>
              <a:ext uri="{FF2B5EF4-FFF2-40B4-BE49-F238E27FC236}">
                <a16:creationId xmlns:a16="http://schemas.microsoft.com/office/drawing/2014/main" id="{095082E8-810E-40B1-BFB9-B42F92B5507C}"/>
              </a:ext>
            </a:extLst>
          </p:cNvPr>
          <p:cNvSpPr/>
          <p:nvPr/>
        </p:nvSpPr>
        <p:spPr>
          <a:xfrm rot="16200000" flipH="1">
            <a:off x="5482826" y="2209671"/>
            <a:ext cx="375408" cy="665494"/>
          </a:xfrm>
          <a:prstGeom prst="curvedRightArrow">
            <a:avLst>
              <a:gd name="adj1" fmla="val 4842"/>
              <a:gd name="adj2" fmla="val 1732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89" name="直接连接符 88">
            <a:extLst>
              <a:ext uri="{FF2B5EF4-FFF2-40B4-BE49-F238E27FC236}">
                <a16:creationId xmlns:a16="http://schemas.microsoft.com/office/drawing/2014/main" id="{212D81F6-8711-4602-A6C0-9AAE5CC87285}"/>
              </a:ext>
            </a:extLst>
          </p:cNvPr>
          <p:cNvCxnSpPr>
            <a:cxnSpLocks/>
          </p:cNvCxnSpPr>
          <p:nvPr/>
        </p:nvCxnSpPr>
        <p:spPr>
          <a:xfrm flipV="1">
            <a:off x="7362673" y="2737320"/>
            <a:ext cx="223920" cy="786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0" name="箭头: 左弧形 89">
            <a:extLst>
              <a:ext uri="{FF2B5EF4-FFF2-40B4-BE49-F238E27FC236}">
                <a16:creationId xmlns:a16="http://schemas.microsoft.com/office/drawing/2014/main" id="{B79524CC-49A1-406E-B78A-F486231E0E9C}"/>
              </a:ext>
            </a:extLst>
          </p:cNvPr>
          <p:cNvSpPr/>
          <p:nvPr/>
        </p:nvSpPr>
        <p:spPr>
          <a:xfrm rot="16200000" flipH="1">
            <a:off x="6219397" y="2219320"/>
            <a:ext cx="358984" cy="666441"/>
          </a:xfrm>
          <a:prstGeom prst="curvedRightArrow">
            <a:avLst>
              <a:gd name="adj1" fmla="val 4842"/>
              <a:gd name="adj2" fmla="val 17329"/>
              <a:gd name="adj3" fmla="val 19345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1" name="箭头: 左弧形 90">
            <a:extLst>
              <a:ext uri="{FF2B5EF4-FFF2-40B4-BE49-F238E27FC236}">
                <a16:creationId xmlns:a16="http://schemas.microsoft.com/office/drawing/2014/main" id="{0D7565A7-7ECD-4F59-BB3D-BEC92F93DB06}"/>
              </a:ext>
            </a:extLst>
          </p:cNvPr>
          <p:cNvSpPr/>
          <p:nvPr/>
        </p:nvSpPr>
        <p:spPr>
          <a:xfrm rot="16200000" flipH="1">
            <a:off x="6932495" y="2170140"/>
            <a:ext cx="446666" cy="676056"/>
          </a:xfrm>
          <a:prstGeom prst="curvedRightArrow">
            <a:avLst>
              <a:gd name="adj1" fmla="val 2533"/>
              <a:gd name="adj2" fmla="val 17329"/>
              <a:gd name="adj3" fmla="val 14207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2" name="箭头: 左弧形 91">
            <a:extLst>
              <a:ext uri="{FF2B5EF4-FFF2-40B4-BE49-F238E27FC236}">
                <a16:creationId xmlns:a16="http://schemas.microsoft.com/office/drawing/2014/main" id="{D6652824-A92F-49A0-AB11-14E5B2C622EC}"/>
              </a:ext>
            </a:extLst>
          </p:cNvPr>
          <p:cNvSpPr/>
          <p:nvPr/>
        </p:nvSpPr>
        <p:spPr>
          <a:xfrm rot="16357760" flipH="1">
            <a:off x="5809621" y="1703392"/>
            <a:ext cx="487183" cy="1399991"/>
          </a:xfrm>
          <a:prstGeom prst="curvedRightArrow">
            <a:avLst>
              <a:gd name="adj1" fmla="val 1424"/>
              <a:gd name="adj2" fmla="val 17329"/>
              <a:gd name="adj3" fmla="val 1714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3" name="箭头: 左弧形 92">
            <a:extLst>
              <a:ext uri="{FF2B5EF4-FFF2-40B4-BE49-F238E27FC236}">
                <a16:creationId xmlns:a16="http://schemas.microsoft.com/office/drawing/2014/main" id="{32DFA773-D65E-4B90-89AE-6C43DD0708F3}"/>
              </a:ext>
            </a:extLst>
          </p:cNvPr>
          <p:cNvSpPr/>
          <p:nvPr/>
        </p:nvSpPr>
        <p:spPr>
          <a:xfrm rot="16357760" flipH="1">
            <a:off x="6531876" y="1689230"/>
            <a:ext cx="517630" cy="1427805"/>
          </a:xfrm>
          <a:prstGeom prst="curvedRightArrow">
            <a:avLst>
              <a:gd name="adj1" fmla="val 2762"/>
              <a:gd name="adj2" fmla="val 13541"/>
              <a:gd name="adj3" fmla="val 14446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4" name="箭头: 左弧形 93">
            <a:extLst>
              <a:ext uri="{FF2B5EF4-FFF2-40B4-BE49-F238E27FC236}">
                <a16:creationId xmlns:a16="http://schemas.microsoft.com/office/drawing/2014/main" id="{DFD43B4A-B418-4EAD-8F93-FA4530A20F9A}"/>
              </a:ext>
            </a:extLst>
          </p:cNvPr>
          <p:cNvSpPr/>
          <p:nvPr/>
        </p:nvSpPr>
        <p:spPr>
          <a:xfrm rot="16357760" flipH="1">
            <a:off x="6199971" y="1244802"/>
            <a:ext cx="487183" cy="2147066"/>
          </a:xfrm>
          <a:prstGeom prst="curvedRightArrow">
            <a:avLst>
              <a:gd name="adj1" fmla="val 1424"/>
              <a:gd name="adj2" fmla="val 17329"/>
              <a:gd name="adj3" fmla="val 1714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95" name="直接连接符 94">
            <a:extLst>
              <a:ext uri="{FF2B5EF4-FFF2-40B4-BE49-F238E27FC236}">
                <a16:creationId xmlns:a16="http://schemas.microsoft.com/office/drawing/2014/main" id="{C5E55ACF-311D-4D87-BBE3-104AA209821F}"/>
              </a:ext>
            </a:extLst>
          </p:cNvPr>
          <p:cNvCxnSpPr>
            <a:cxnSpLocks/>
          </p:cNvCxnSpPr>
          <p:nvPr/>
        </p:nvCxnSpPr>
        <p:spPr>
          <a:xfrm>
            <a:off x="5244273" y="2745189"/>
            <a:ext cx="224943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6" name="文本框 95">
            <a:extLst>
              <a:ext uri="{FF2B5EF4-FFF2-40B4-BE49-F238E27FC236}">
                <a16:creationId xmlns:a16="http://schemas.microsoft.com/office/drawing/2014/main" id="{C72DA96E-8AA4-48B9-820C-CBF72ACDD88F}"/>
              </a:ext>
            </a:extLst>
          </p:cNvPr>
          <p:cNvSpPr txBox="1"/>
          <p:nvPr/>
        </p:nvSpPr>
        <p:spPr>
          <a:xfrm>
            <a:off x="5676016" y="1635498"/>
            <a:ext cx="1942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Dense block</a:t>
            </a:r>
            <a:endParaRPr lang="zh-CN" altLang="en-US" dirty="0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DF710778-A135-485B-9B2D-F1671D8882AD}"/>
              </a:ext>
            </a:extLst>
          </p:cNvPr>
          <p:cNvSpPr txBox="1"/>
          <p:nvPr/>
        </p:nvSpPr>
        <p:spPr>
          <a:xfrm>
            <a:off x="2618870" y="1636735"/>
            <a:ext cx="1942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Dense block</a:t>
            </a:r>
            <a:endParaRPr lang="zh-CN" altLang="en-US" dirty="0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9D6120D3-6DCA-4FD4-BEC6-C03772CAA84F}"/>
              </a:ext>
            </a:extLst>
          </p:cNvPr>
          <p:cNvSpPr/>
          <p:nvPr/>
        </p:nvSpPr>
        <p:spPr>
          <a:xfrm rot="16200000">
            <a:off x="3881417" y="2536970"/>
            <a:ext cx="1812690" cy="391003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pooling</a:t>
            </a:r>
            <a:endParaRPr lang="zh-CN" altLang="en-US" dirty="0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C1A614D9-42BF-4E64-AB05-8F525C738F95}"/>
              </a:ext>
            </a:extLst>
          </p:cNvPr>
          <p:cNvSpPr/>
          <p:nvPr/>
        </p:nvSpPr>
        <p:spPr>
          <a:xfrm rot="16200000">
            <a:off x="7122342" y="2571220"/>
            <a:ext cx="1781475" cy="391001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pooling</a:t>
            </a:r>
            <a:endParaRPr lang="zh-CN" altLang="en-US" dirty="0"/>
          </a:p>
        </p:txBody>
      </p:sp>
      <p:sp>
        <p:nvSpPr>
          <p:cNvPr id="101" name="箭头: 右 100">
            <a:extLst>
              <a:ext uri="{FF2B5EF4-FFF2-40B4-BE49-F238E27FC236}">
                <a16:creationId xmlns:a16="http://schemas.microsoft.com/office/drawing/2014/main" id="{D2785F57-21E2-44BE-84AB-2386C72CC370}"/>
              </a:ext>
            </a:extLst>
          </p:cNvPr>
          <p:cNvSpPr/>
          <p:nvPr/>
        </p:nvSpPr>
        <p:spPr>
          <a:xfrm>
            <a:off x="4422104" y="2686556"/>
            <a:ext cx="183319" cy="1107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箭头: 右 101">
            <a:extLst>
              <a:ext uri="{FF2B5EF4-FFF2-40B4-BE49-F238E27FC236}">
                <a16:creationId xmlns:a16="http://schemas.microsoft.com/office/drawing/2014/main" id="{E818D31A-5562-416C-A12A-BBD887E98C2E}"/>
              </a:ext>
            </a:extLst>
          </p:cNvPr>
          <p:cNvSpPr/>
          <p:nvPr/>
        </p:nvSpPr>
        <p:spPr>
          <a:xfrm>
            <a:off x="5013484" y="2681969"/>
            <a:ext cx="183319" cy="1107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箭头: 右 102">
            <a:extLst>
              <a:ext uri="{FF2B5EF4-FFF2-40B4-BE49-F238E27FC236}">
                <a16:creationId xmlns:a16="http://schemas.microsoft.com/office/drawing/2014/main" id="{41ACD27E-84BB-46AA-9772-20A8270C796C}"/>
              </a:ext>
            </a:extLst>
          </p:cNvPr>
          <p:cNvSpPr/>
          <p:nvPr/>
        </p:nvSpPr>
        <p:spPr>
          <a:xfrm>
            <a:off x="7611103" y="2694425"/>
            <a:ext cx="183319" cy="1107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右大括号 105">
            <a:extLst>
              <a:ext uri="{FF2B5EF4-FFF2-40B4-BE49-F238E27FC236}">
                <a16:creationId xmlns:a16="http://schemas.microsoft.com/office/drawing/2014/main" id="{D6EB9FB4-D2FB-416C-8602-71A59242B530}"/>
              </a:ext>
            </a:extLst>
          </p:cNvPr>
          <p:cNvSpPr/>
          <p:nvPr/>
        </p:nvSpPr>
        <p:spPr>
          <a:xfrm>
            <a:off x="1772774" y="928136"/>
            <a:ext cx="270158" cy="360476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7" name="图片 106">
            <a:extLst>
              <a:ext uri="{FF2B5EF4-FFF2-40B4-BE49-F238E27FC236}">
                <a16:creationId xmlns:a16="http://schemas.microsoft.com/office/drawing/2014/main" id="{EAD86CC3-9666-4238-8CC8-19747B226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73" y="760472"/>
            <a:ext cx="1068572" cy="825715"/>
          </a:xfrm>
          <a:prstGeom prst="rect">
            <a:avLst/>
          </a:prstGeom>
        </p:spPr>
      </p:pic>
      <p:pic>
        <p:nvPicPr>
          <p:cNvPr id="108" name="图片 107">
            <a:extLst>
              <a:ext uri="{FF2B5EF4-FFF2-40B4-BE49-F238E27FC236}">
                <a16:creationId xmlns:a16="http://schemas.microsoft.com/office/drawing/2014/main" id="{306AA0A8-EF32-4139-BC8A-EE9C979D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43" y="1776531"/>
            <a:ext cx="1068572" cy="842235"/>
          </a:xfrm>
          <a:prstGeom prst="rect">
            <a:avLst/>
          </a:prstGeom>
        </p:spPr>
      </p:pic>
      <p:pic>
        <p:nvPicPr>
          <p:cNvPr id="109" name="图片 108">
            <a:extLst>
              <a:ext uri="{FF2B5EF4-FFF2-40B4-BE49-F238E27FC236}">
                <a16:creationId xmlns:a16="http://schemas.microsoft.com/office/drawing/2014/main" id="{9B207B68-5070-45C0-9D89-9AA663BF2B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92" y="2782356"/>
            <a:ext cx="1061179" cy="872325"/>
          </a:xfrm>
          <a:prstGeom prst="rect">
            <a:avLst/>
          </a:prstGeom>
        </p:spPr>
      </p:pic>
      <p:pic>
        <p:nvPicPr>
          <p:cNvPr id="110" name="图片 109">
            <a:extLst>
              <a:ext uri="{FF2B5EF4-FFF2-40B4-BE49-F238E27FC236}">
                <a16:creationId xmlns:a16="http://schemas.microsoft.com/office/drawing/2014/main" id="{A83436BF-493C-4C1F-8248-15089E6C78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359" y="4174637"/>
            <a:ext cx="1051764" cy="842250"/>
          </a:xfrm>
          <a:prstGeom prst="rect">
            <a:avLst/>
          </a:prstGeom>
        </p:spPr>
      </p:pic>
      <p:sp>
        <p:nvSpPr>
          <p:cNvPr id="111" name="文本框 110">
            <a:extLst>
              <a:ext uri="{FF2B5EF4-FFF2-40B4-BE49-F238E27FC236}">
                <a16:creationId xmlns:a16="http://schemas.microsoft.com/office/drawing/2014/main" id="{16A00D03-B255-4F00-9B86-C66947B5F487}"/>
              </a:ext>
            </a:extLst>
          </p:cNvPr>
          <p:cNvSpPr txBox="1"/>
          <p:nvPr/>
        </p:nvSpPr>
        <p:spPr>
          <a:xfrm>
            <a:off x="973596" y="3673252"/>
            <a:ext cx="67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…</a:t>
            </a:r>
            <a:endParaRPr lang="zh-CN" altLang="en-US" b="1" dirty="0"/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174C2765-18C7-447E-AC5D-90FFA8542F06}"/>
              </a:ext>
            </a:extLst>
          </p:cNvPr>
          <p:cNvSpPr txBox="1"/>
          <p:nvPr/>
        </p:nvSpPr>
        <p:spPr>
          <a:xfrm>
            <a:off x="496954" y="5027689"/>
            <a:ext cx="1769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Unordered Different </a:t>
            </a:r>
          </a:p>
          <a:p>
            <a:r>
              <a:rPr lang="en-US" altLang="zh-CN" sz="1400" dirty="0"/>
              <a:t>MR sequences</a:t>
            </a:r>
            <a:endParaRPr lang="zh-CN" altLang="en-US" sz="1400" dirty="0"/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B7CDA75C-D418-45C9-9747-405BEB5A711D}"/>
              </a:ext>
            </a:extLst>
          </p:cNvPr>
          <p:cNvSpPr/>
          <p:nvPr/>
        </p:nvSpPr>
        <p:spPr>
          <a:xfrm rot="16200000">
            <a:off x="7757256" y="2611275"/>
            <a:ext cx="1712657" cy="29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FC layer</a:t>
            </a:r>
            <a:endParaRPr lang="zh-CN" altLang="en-US" dirty="0"/>
          </a:p>
        </p:txBody>
      </p:sp>
      <p:sp>
        <p:nvSpPr>
          <p:cNvPr id="115" name="箭头: 右 114">
            <a:extLst>
              <a:ext uri="{FF2B5EF4-FFF2-40B4-BE49-F238E27FC236}">
                <a16:creationId xmlns:a16="http://schemas.microsoft.com/office/drawing/2014/main" id="{E04116A9-4087-4CB7-96D5-390F1F8965FB}"/>
              </a:ext>
            </a:extLst>
          </p:cNvPr>
          <p:cNvSpPr/>
          <p:nvPr/>
        </p:nvSpPr>
        <p:spPr>
          <a:xfrm>
            <a:off x="8237431" y="2718809"/>
            <a:ext cx="183319" cy="1107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ED421C10-2FB8-4829-94D4-6CAD64C8F24E}"/>
              </a:ext>
            </a:extLst>
          </p:cNvPr>
          <p:cNvSpPr txBox="1"/>
          <p:nvPr/>
        </p:nvSpPr>
        <p:spPr>
          <a:xfrm>
            <a:off x="770543" y="570128"/>
            <a:ext cx="8388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sequence1</a:t>
            </a:r>
            <a:endParaRPr lang="zh-CN" altLang="en-US" sz="1000" dirty="0"/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88A514C4-47DE-4439-9090-8D1D74651D88}"/>
              </a:ext>
            </a:extLst>
          </p:cNvPr>
          <p:cNvSpPr txBox="1"/>
          <p:nvPr/>
        </p:nvSpPr>
        <p:spPr>
          <a:xfrm>
            <a:off x="768772" y="1572751"/>
            <a:ext cx="8388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sequence2</a:t>
            </a:r>
            <a:endParaRPr lang="zh-CN" altLang="en-US" sz="1000" dirty="0"/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1F841F73-FE0A-431B-A296-F4D8D48EB7EB}"/>
              </a:ext>
            </a:extLst>
          </p:cNvPr>
          <p:cNvSpPr txBox="1"/>
          <p:nvPr/>
        </p:nvSpPr>
        <p:spPr>
          <a:xfrm>
            <a:off x="768772" y="3971400"/>
            <a:ext cx="8388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err="1"/>
              <a:t>sequencex</a:t>
            </a:r>
            <a:endParaRPr lang="zh-CN" altLang="en-US" sz="1000" dirty="0"/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1F2C98B2-6236-49E1-AA97-0309B21FC940}"/>
              </a:ext>
            </a:extLst>
          </p:cNvPr>
          <p:cNvSpPr txBox="1"/>
          <p:nvPr/>
        </p:nvSpPr>
        <p:spPr>
          <a:xfrm>
            <a:off x="712942" y="2588206"/>
            <a:ext cx="8388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sequence3</a:t>
            </a:r>
            <a:endParaRPr lang="zh-CN" altLang="en-US" sz="1000" dirty="0"/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2AC54EBE-A933-4C0C-B4B4-BC3555D6D139}"/>
              </a:ext>
            </a:extLst>
          </p:cNvPr>
          <p:cNvSpPr txBox="1"/>
          <p:nvPr/>
        </p:nvSpPr>
        <p:spPr>
          <a:xfrm>
            <a:off x="9252643" y="3654681"/>
            <a:ext cx="67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…</a:t>
            </a:r>
            <a:endParaRPr lang="zh-CN" altLang="en-US" b="1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178618B4-1C13-4D71-B859-FA85A3408F48}"/>
              </a:ext>
            </a:extLst>
          </p:cNvPr>
          <p:cNvSpPr/>
          <p:nvPr/>
        </p:nvSpPr>
        <p:spPr>
          <a:xfrm>
            <a:off x="9122713" y="1778064"/>
            <a:ext cx="934156" cy="684013"/>
          </a:xfrm>
          <a:prstGeom prst="rect">
            <a:avLst/>
          </a:prstGeom>
          <a:noFill/>
          <a:ln w="19050">
            <a:solidFill>
              <a:schemeClr val="accent3">
                <a:lumMod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Sequence2 feature vector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7ACEB85B-5DA3-4359-96C6-3F6DE7322FD5}"/>
              </a:ext>
            </a:extLst>
          </p:cNvPr>
          <p:cNvSpPr/>
          <p:nvPr/>
        </p:nvSpPr>
        <p:spPr>
          <a:xfrm>
            <a:off x="9180998" y="2829510"/>
            <a:ext cx="846770" cy="684013"/>
          </a:xfrm>
          <a:prstGeom prst="rect">
            <a:avLst/>
          </a:prstGeom>
          <a:noFill/>
          <a:ln w="19050">
            <a:solidFill>
              <a:schemeClr val="accent3">
                <a:lumMod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Sequenc3 feature vector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971C390-1E3E-4A1B-866B-C34B7F3A0444}"/>
              </a:ext>
            </a:extLst>
          </p:cNvPr>
          <p:cNvSpPr/>
          <p:nvPr/>
        </p:nvSpPr>
        <p:spPr>
          <a:xfrm>
            <a:off x="9122713" y="4105111"/>
            <a:ext cx="934156" cy="684013"/>
          </a:xfrm>
          <a:prstGeom prst="rect">
            <a:avLst/>
          </a:prstGeom>
          <a:noFill/>
          <a:ln w="19050">
            <a:solidFill>
              <a:schemeClr val="accent3">
                <a:lumMod val="50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Sequencex feature vector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9" name="直接箭头连接符 128">
            <a:extLst>
              <a:ext uri="{FF2B5EF4-FFF2-40B4-BE49-F238E27FC236}">
                <a16:creationId xmlns:a16="http://schemas.microsoft.com/office/drawing/2014/main" id="{E9487F08-2870-40B2-A67D-9B2944E11AD3}"/>
              </a:ext>
            </a:extLst>
          </p:cNvPr>
          <p:cNvCxnSpPr>
            <a:cxnSpLocks/>
            <a:stCxn id="114" idx="2"/>
            <a:endCxn id="32" idx="1"/>
          </p:cNvCxnSpPr>
          <p:nvPr/>
        </p:nvCxnSpPr>
        <p:spPr>
          <a:xfrm flipV="1">
            <a:off x="8760896" y="1230745"/>
            <a:ext cx="361817" cy="15278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>
            <a:extLst>
              <a:ext uri="{FF2B5EF4-FFF2-40B4-BE49-F238E27FC236}">
                <a16:creationId xmlns:a16="http://schemas.microsoft.com/office/drawing/2014/main" id="{DC837700-314B-42A1-AFFF-E3BDF258BF67}"/>
              </a:ext>
            </a:extLst>
          </p:cNvPr>
          <p:cNvCxnSpPr>
            <a:stCxn id="114" idx="2"/>
            <a:endCxn id="124" idx="1"/>
          </p:cNvCxnSpPr>
          <p:nvPr/>
        </p:nvCxnSpPr>
        <p:spPr>
          <a:xfrm flipV="1">
            <a:off x="8760896" y="2120071"/>
            <a:ext cx="361817" cy="6385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48B69430-D463-45E2-9BD2-A98F18D496DF}"/>
              </a:ext>
            </a:extLst>
          </p:cNvPr>
          <p:cNvCxnSpPr>
            <a:cxnSpLocks/>
            <a:stCxn id="114" idx="2"/>
            <a:endCxn id="125" idx="1"/>
          </p:cNvCxnSpPr>
          <p:nvPr/>
        </p:nvCxnSpPr>
        <p:spPr>
          <a:xfrm>
            <a:off x="8760896" y="2758586"/>
            <a:ext cx="420102" cy="412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箭头连接符 135">
            <a:extLst>
              <a:ext uri="{FF2B5EF4-FFF2-40B4-BE49-F238E27FC236}">
                <a16:creationId xmlns:a16="http://schemas.microsoft.com/office/drawing/2014/main" id="{A93A95EE-1B0E-4488-AC4F-E4DF716515DD}"/>
              </a:ext>
            </a:extLst>
          </p:cNvPr>
          <p:cNvCxnSpPr>
            <a:stCxn id="114" idx="2"/>
          </p:cNvCxnSpPr>
          <p:nvPr/>
        </p:nvCxnSpPr>
        <p:spPr>
          <a:xfrm>
            <a:off x="8760896" y="2758586"/>
            <a:ext cx="391001" cy="1774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矩形 141">
            <a:extLst>
              <a:ext uri="{FF2B5EF4-FFF2-40B4-BE49-F238E27FC236}">
                <a16:creationId xmlns:a16="http://schemas.microsoft.com/office/drawing/2014/main" id="{871F94A4-0482-4F60-BBAF-A466A9F8066A}"/>
              </a:ext>
            </a:extLst>
          </p:cNvPr>
          <p:cNvSpPr/>
          <p:nvPr/>
        </p:nvSpPr>
        <p:spPr>
          <a:xfrm>
            <a:off x="10320937" y="2080495"/>
            <a:ext cx="1197437" cy="14330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All Sequence Features</a:t>
            </a:r>
          </a:p>
          <a:p>
            <a:pPr algn="ctr"/>
            <a:r>
              <a:rPr lang="en-US" altLang="zh-CN" dirty="0"/>
              <a:t>Fusion module</a:t>
            </a:r>
            <a:endParaRPr lang="zh-CN" altLang="en-US" dirty="0"/>
          </a:p>
        </p:txBody>
      </p:sp>
      <p:cxnSp>
        <p:nvCxnSpPr>
          <p:cNvPr id="144" name="直接箭头连接符 143">
            <a:extLst>
              <a:ext uri="{FF2B5EF4-FFF2-40B4-BE49-F238E27FC236}">
                <a16:creationId xmlns:a16="http://schemas.microsoft.com/office/drawing/2014/main" id="{45A2DAD6-B835-41F0-B7B0-28861B74F3FD}"/>
              </a:ext>
            </a:extLst>
          </p:cNvPr>
          <p:cNvCxnSpPr>
            <a:cxnSpLocks/>
            <a:stCxn id="32" idx="3"/>
            <a:endCxn id="142" idx="1"/>
          </p:cNvCxnSpPr>
          <p:nvPr/>
        </p:nvCxnSpPr>
        <p:spPr>
          <a:xfrm>
            <a:off x="10027768" y="1230745"/>
            <a:ext cx="293169" cy="1566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>
            <a:extLst>
              <a:ext uri="{FF2B5EF4-FFF2-40B4-BE49-F238E27FC236}">
                <a16:creationId xmlns:a16="http://schemas.microsoft.com/office/drawing/2014/main" id="{51402377-BB12-41FF-A276-93529DBB1365}"/>
              </a:ext>
            </a:extLst>
          </p:cNvPr>
          <p:cNvCxnSpPr>
            <a:cxnSpLocks/>
            <a:stCxn id="124" idx="3"/>
            <a:endCxn id="142" idx="1"/>
          </p:cNvCxnSpPr>
          <p:nvPr/>
        </p:nvCxnSpPr>
        <p:spPr>
          <a:xfrm>
            <a:off x="10056869" y="2120071"/>
            <a:ext cx="264068" cy="676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箭头连接符 148">
            <a:extLst>
              <a:ext uri="{FF2B5EF4-FFF2-40B4-BE49-F238E27FC236}">
                <a16:creationId xmlns:a16="http://schemas.microsoft.com/office/drawing/2014/main" id="{6D0A1AD6-F326-484C-8CCA-F4760A8D8F64}"/>
              </a:ext>
            </a:extLst>
          </p:cNvPr>
          <p:cNvCxnSpPr>
            <a:cxnSpLocks/>
            <a:stCxn id="125" idx="3"/>
            <a:endCxn id="142" idx="1"/>
          </p:cNvCxnSpPr>
          <p:nvPr/>
        </p:nvCxnSpPr>
        <p:spPr>
          <a:xfrm flipV="1">
            <a:off x="10027768" y="2797009"/>
            <a:ext cx="293169" cy="3745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箭头连接符 150">
            <a:extLst>
              <a:ext uri="{FF2B5EF4-FFF2-40B4-BE49-F238E27FC236}">
                <a16:creationId xmlns:a16="http://schemas.microsoft.com/office/drawing/2014/main" id="{9B450E2E-8DB7-4D59-BC4C-CA7BB285F980}"/>
              </a:ext>
            </a:extLst>
          </p:cNvPr>
          <p:cNvCxnSpPr>
            <a:cxnSpLocks/>
            <a:stCxn id="126" idx="3"/>
            <a:endCxn id="142" idx="1"/>
          </p:cNvCxnSpPr>
          <p:nvPr/>
        </p:nvCxnSpPr>
        <p:spPr>
          <a:xfrm flipV="1">
            <a:off x="10056869" y="2797009"/>
            <a:ext cx="264068" cy="1650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文本框 168">
            <a:extLst>
              <a:ext uri="{FF2B5EF4-FFF2-40B4-BE49-F238E27FC236}">
                <a16:creationId xmlns:a16="http://schemas.microsoft.com/office/drawing/2014/main" id="{8D013A5C-1E46-4E09-BFB9-CC3B43052DA4}"/>
              </a:ext>
            </a:extLst>
          </p:cNvPr>
          <p:cNvSpPr txBox="1"/>
          <p:nvPr/>
        </p:nvSpPr>
        <p:spPr>
          <a:xfrm>
            <a:off x="3755100" y="4572910"/>
            <a:ext cx="542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Automatic MR Sequences Re-order Module</a:t>
            </a:r>
            <a:endParaRPr lang="zh-CN" altLang="en-US" b="1" dirty="0"/>
          </a:p>
        </p:txBody>
      </p:sp>
      <p:sp>
        <p:nvSpPr>
          <p:cNvPr id="170" name="箭头: 下 169">
            <a:extLst>
              <a:ext uri="{FF2B5EF4-FFF2-40B4-BE49-F238E27FC236}">
                <a16:creationId xmlns:a16="http://schemas.microsoft.com/office/drawing/2014/main" id="{02DBFBD0-C040-4A1D-A52F-3D482A18D9BF}"/>
              </a:ext>
            </a:extLst>
          </p:cNvPr>
          <p:cNvSpPr/>
          <p:nvPr/>
        </p:nvSpPr>
        <p:spPr>
          <a:xfrm>
            <a:off x="10905549" y="3573583"/>
            <a:ext cx="146617" cy="4504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1" name="文本框 170">
            <a:extLst>
              <a:ext uri="{FF2B5EF4-FFF2-40B4-BE49-F238E27FC236}">
                <a16:creationId xmlns:a16="http://schemas.microsoft.com/office/drawing/2014/main" id="{73A4B788-2151-4FCB-84FB-EF48D98345D2}"/>
              </a:ext>
            </a:extLst>
          </p:cNvPr>
          <p:cNvSpPr txBox="1"/>
          <p:nvPr/>
        </p:nvSpPr>
        <p:spPr>
          <a:xfrm>
            <a:off x="10445604" y="4077785"/>
            <a:ext cx="119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All labels</a:t>
            </a:r>
            <a:endParaRPr lang="zh-CN" altLang="en-US" dirty="0"/>
          </a:p>
        </p:txBody>
      </p:sp>
      <p:sp>
        <p:nvSpPr>
          <p:cNvPr id="174" name="箭头: 下 173">
            <a:extLst>
              <a:ext uri="{FF2B5EF4-FFF2-40B4-BE49-F238E27FC236}">
                <a16:creationId xmlns:a16="http://schemas.microsoft.com/office/drawing/2014/main" id="{D94B7DD4-204B-435C-9D41-4D180CACE262}"/>
              </a:ext>
            </a:extLst>
          </p:cNvPr>
          <p:cNvSpPr/>
          <p:nvPr/>
        </p:nvSpPr>
        <p:spPr>
          <a:xfrm>
            <a:off x="6453984" y="4996406"/>
            <a:ext cx="309662" cy="631253"/>
          </a:xfrm>
          <a:prstGeom prst="downArrow">
            <a:avLst/>
          </a:prstGeom>
          <a:solidFill>
            <a:schemeClr val="bg2">
              <a:lumMod val="75000"/>
            </a:schemeClr>
          </a:solidFill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8" name="图片 177">
            <a:extLst>
              <a:ext uri="{FF2B5EF4-FFF2-40B4-BE49-F238E27FC236}">
                <a16:creationId xmlns:a16="http://schemas.microsoft.com/office/drawing/2014/main" id="{6444020A-1FB0-4374-B682-2A0141B968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066" y="5718176"/>
            <a:ext cx="1080000" cy="843818"/>
          </a:xfrm>
          <a:prstGeom prst="rect">
            <a:avLst/>
          </a:prstGeom>
        </p:spPr>
      </p:pic>
      <p:pic>
        <p:nvPicPr>
          <p:cNvPr id="180" name="图片 179">
            <a:extLst>
              <a:ext uri="{FF2B5EF4-FFF2-40B4-BE49-F238E27FC236}">
                <a16:creationId xmlns:a16="http://schemas.microsoft.com/office/drawing/2014/main" id="{8E902F80-F28E-48C4-907B-1146936F9A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22395" y="5718176"/>
            <a:ext cx="1116090" cy="843818"/>
          </a:xfrm>
          <a:prstGeom prst="rect">
            <a:avLst/>
          </a:prstGeom>
        </p:spPr>
      </p:pic>
      <p:pic>
        <p:nvPicPr>
          <p:cNvPr id="181" name="图片 180">
            <a:extLst>
              <a:ext uri="{FF2B5EF4-FFF2-40B4-BE49-F238E27FC236}">
                <a16:creationId xmlns:a16="http://schemas.microsoft.com/office/drawing/2014/main" id="{40829A18-CA7F-416E-9427-087AF02BA2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1120" y="5724797"/>
            <a:ext cx="1080000" cy="832882"/>
          </a:xfrm>
          <a:prstGeom prst="rect">
            <a:avLst/>
          </a:prstGeom>
        </p:spPr>
      </p:pic>
      <p:pic>
        <p:nvPicPr>
          <p:cNvPr id="183" name="图片 182">
            <a:extLst>
              <a:ext uri="{FF2B5EF4-FFF2-40B4-BE49-F238E27FC236}">
                <a16:creationId xmlns:a16="http://schemas.microsoft.com/office/drawing/2014/main" id="{EDA3BEF9-07E8-47DF-847D-13E47AC9CE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09366" y="5719234"/>
            <a:ext cx="1080000" cy="842760"/>
          </a:xfrm>
          <a:prstGeom prst="rect">
            <a:avLst/>
          </a:prstGeom>
        </p:spPr>
      </p:pic>
      <p:pic>
        <p:nvPicPr>
          <p:cNvPr id="184" name="图片 183">
            <a:extLst>
              <a:ext uri="{FF2B5EF4-FFF2-40B4-BE49-F238E27FC236}">
                <a16:creationId xmlns:a16="http://schemas.microsoft.com/office/drawing/2014/main" id="{BBF0B96F-5F83-4D26-AFA7-6328944F29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23496" y="5718176"/>
            <a:ext cx="1080000" cy="832882"/>
          </a:xfrm>
          <a:prstGeom prst="rect">
            <a:avLst/>
          </a:prstGeom>
        </p:spPr>
      </p:pic>
      <p:pic>
        <p:nvPicPr>
          <p:cNvPr id="185" name="图片 184">
            <a:extLst>
              <a:ext uri="{FF2B5EF4-FFF2-40B4-BE49-F238E27FC236}">
                <a16:creationId xmlns:a16="http://schemas.microsoft.com/office/drawing/2014/main" id="{B02E9DCA-2942-460B-8A91-EB5C06121E0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46131" y="5707448"/>
            <a:ext cx="1080000" cy="850231"/>
          </a:xfrm>
          <a:prstGeom prst="rect">
            <a:avLst/>
          </a:prstGeom>
        </p:spPr>
      </p:pic>
      <p:pic>
        <p:nvPicPr>
          <p:cNvPr id="186" name="图片 185">
            <a:extLst>
              <a:ext uri="{FF2B5EF4-FFF2-40B4-BE49-F238E27FC236}">
                <a16:creationId xmlns:a16="http://schemas.microsoft.com/office/drawing/2014/main" id="{97E03963-0333-4C74-833E-CE84E683DF3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83051" y="5713397"/>
            <a:ext cx="1080000" cy="852276"/>
          </a:xfrm>
          <a:prstGeom prst="rect">
            <a:avLst/>
          </a:prstGeom>
        </p:spPr>
      </p:pic>
      <p:pic>
        <p:nvPicPr>
          <p:cNvPr id="187" name="图片 186">
            <a:extLst>
              <a:ext uri="{FF2B5EF4-FFF2-40B4-BE49-F238E27FC236}">
                <a16:creationId xmlns:a16="http://schemas.microsoft.com/office/drawing/2014/main" id="{877813CB-6D86-4CD1-9C94-ED9B10CD71A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815832" y="5718176"/>
            <a:ext cx="1080000" cy="847497"/>
          </a:xfrm>
          <a:prstGeom prst="rect">
            <a:avLst/>
          </a:prstGeom>
        </p:spPr>
      </p:pic>
      <p:pic>
        <p:nvPicPr>
          <p:cNvPr id="188" name="图片 187">
            <a:extLst>
              <a:ext uri="{FF2B5EF4-FFF2-40B4-BE49-F238E27FC236}">
                <a16:creationId xmlns:a16="http://schemas.microsoft.com/office/drawing/2014/main" id="{90431460-4231-4B5A-9202-E2AF63EEB96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41462" y="5702656"/>
            <a:ext cx="1080000" cy="873758"/>
          </a:xfrm>
          <a:prstGeom prst="rect">
            <a:avLst/>
          </a:prstGeom>
        </p:spPr>
      </p:pic>
      <p:pic>
        <p:nvPicPr>
          <p:cNvPr id="189" name="图片 188">
            <a:extLst>
              <a:ext uri="{FF2B5EF4-FFF2-40B4-BE49-F238E27FC236}">
                <a16:creationId xmlns:a16="http://schemas.microsoft.com/office/drawing/2014/main" id="{77489E9B-1A6E-4A96-8C47-D36E3E3DB2A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089857" y="5700852"/>
            <a:ext cx="1080000" cy="875134"/>
          </a:xfrm>
          <a:prstGeom prst="rect">
            <a:avLst/>
          </a:prstGeom>
        </p:spPr>
      </p:pic>
      <p:sp>
        <p:nvSpPr>
          <p:cNvPr id="190" name="矩形 189">
            <a:extLst>
              <a:ext uri="{FF2B5EF4-FFF2-40B4-BE49-F238E27FC236}">
                <a16:creationId xmlns:a16="http://schemas.microsoft.com/office/drawing/2014/main" id="{C1A5F688-5975-4DE6-A4E7-9F1EE3B5BDF0}"/>
              </a:ext>
            </a:extLst>
          </p:cNvPr>
          <p:cNvSpPr/>
          <p:nvPr/>
        </p:nvSpPr>
        <p:spPr>
          <a:xfrm>
            <a:off x="1205452" y="6492273"/>
            <a:ext cx="4331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P0</a:t>
            </a:r>
            <a:endParaRPr lang="zh-CN" altLang="en-US" dirty="0"/>
          </a:p>
        </p:txBody>
      </p:sp>
      <p:sp>
        <p:nvSpPr>
          <p:cNvPr id="191" name="矩形 190">
            <a:extLst>
              <a:ext uri="{FF2B5EF4-FFF2-40B4-BE49-F238E27FC236}">
                <a16:creationId xmlns:a16="http://schemas.microsoft.com/office/drawing/2014/main" id="{4BB00A1B-42A7-4BE8-A8D7-98D542EC5E28}"/>
              </a:ext>
            </a:extLst>
          </p:cNvPr>
          <p:cNvSpPr/>
          <p:nvPr/>
        </p:nvSpPr>
        <p:spPr>
          <a:xfrm>
            <a:off x="2260205" y="6482200"/>
            <a:ext cx="4956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 </a:t>
            </a:r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92" name="矩形 191">
            <a:extLst>
              <a:ext uri="{FF2B5EF4-FFF2-40B4-BE49-F238E27FC236}">
                <a16:creationId xmlns:a16="http://schemas.microsoft.com/office/drawing/2014/main" id="{F6AB3B9F-A9E1-443D-B2AE-D6AC337B3407}"/>
              </a:ext>
            </a:extLst>
          </p:cNvPr>
          <p:cNvSpPr/>
          <p:nvPr/>
        </p:nvSpPr>
        <p:spPr>
          <a:xfrm>
            <a:off x="3098420" y="6488228"/>
            <a:ext cx="12282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Pre-Artery</a:t>
            </a:r>
            <a:endParaRPr lang="zh-CN" altLang="en-US" dirty="0"/>
          </a:p>
        </p:txBody>
      </p:sp>
      <p:sp>
        <p:nvSpPr>
          <p:cNvPr id="193" name="矩形 192">
            <a:extLst>
              <a:ext uri="{FF2B5EF4-FFF2-40B4-BE49-F238E27FC236}">
                <a16:creationId xmlns:a16="http://schemas.microsoft.com/office/drawing/2014/main" id="{9B229051-2E2E-47FF-8413-C5A0D6B8EAEC}"/>
              </a:ext>
            </a:extLst>
          </p:cNvPr>
          <p:cNvSpPr/>
          <p:nvPr/>
        </p:nvSpPr>
        <p:spPr>
          <a:xfrm>
            <a:off x="4531333" y="6483887"/>
            <a:ext cx="5741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EAP</a:t>
            </a:r>
            <a:endParaRPr lang="zh-CN" altLang="en-US" dirty="0"/>
          </a:p>
        </p:txBody>
      </p:sp>
      <p:sp>
        <p:nvSpPr>
          <p:cNvPr id="194" name="矩形 193">
            <a:extLst>
              <a:ext uri="{FF2B5EF4-FFF2-40B4-BE49-F238E27FC236}">
                <a16:creationId xmlns:a16="http://schemas.microsoft.com/office/drawing/2014/main" id="{3E4C2727-D7D2-42D0-BB29-0912EA2BA2AF}"/>
              </a:ext>
            </a:extLst>
          </p:cNvPr>
          <p:cNvSpPr/>
          <p:nvPr/>
        </p:nvSpPr>
        <p:spPr>
          <a:xfrm>
            <a:off x="5583923" y="6480233"/>
            <a:ext cx="5661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LAP</a:t>
            </a:r>
            <a:endParaRPr lang="zh-CN" altLang="en-US" dirty="0"/>
          </a:p>
        </p:txBody>
      </p:sp>
      <p:sp>
        <p:nvSpPr>
          <p:cNvPr id="195" name="矩形 194">
            <a:extLst>
              <a:ext uri="{FF2B5EF4-FFF2-40B4-BE49-F238E27FC236}">
                <a16:creationId xmlns:a16="http://schemas.microsoft.com/office/drawing/2014/main" id="{5AC7F055-BFE2-4688-B963-42668458583D}"/>
              </a:ext>
            </a:extLst>
          </p:cNvPr>
          <p:cNvSpPr/>
          <p:nvPr/>
        </p:nvSpPr>
        <p:spPr>
          <a:xfrm>
            <a:off x="6817601" y="6507684"/>
            <a:ext cx="4523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PV</a:t>
            </a:r>
            <a:endParaRPr lang="zh-CN" altLang="en-US" dirty="0"/>
          </a:p>
        </p:txBody>
      </p:sp>
      <p:sp>
        <p:nvSpPr>
          <p:cNvPr id="196" name="矩形 195">
            <a:extLst>
              <a:ext uri="{FF2B5EF4-FFF2-40B4-BE49-F238E27FC236}">
                <a16:creationId xmlns:a16="http://schemas.microsoft.com/office/drawing/2014/main" id="{5108AAE2-9776-4333-B9D3-121550EDC073}"/>
              </a:ext>
            </a:extLst>
          </p:cNvPr>
          <p:cNvSpPr/>
          <p:nvPr/>
        </p:nvSpPr>
        <p:spPr>
          <a:xfrm>
            <a:off x="7855001" y="6492273"/>
            <a:ext cx="7360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Delay</a:t>
            </a:r>
            <a:endParaRPr lang="zh-CN" altLang="en-US" dirty="0"/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3475EF75-B467-4B01-97BC-7ED60703A4B6}"/>
              </a:ext>
            </a:extLst>
          </p:cNvPr>
          <p:cNvSpPr/>
          <p:nvPr/>
        </p:nvSpPr>
        <p:spPr>
          <a:xfrm>
            <a:off x="9122713" y="6507684"/>
            <a:ext cx="426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T2</a:t>
            </a:r>
            <a:endParaRPr lang="zh-CN" altLang="en-US" dirty="0"/>
          </a:p>
        </p:txBody>
      </p:sp>
      <p:sp>
        <p:nvSpPr>
          <p:cNvPr id="198" name="矩形 197">
            <a:extLst>
              <a:ext uri="{FF2B5EF4-FFF2-40B4-BE49-F238E27FC236}">
                <a16:creationId xmlns:a16="http://schemas.microsoft.com/office/drawing/2014/main" id="{5D797D60-8F45-4842-B473-2388905A081F}"/>
              </a:ext>
            </a:extLst>
          </p:cNvPr>
          <p:cNvSpPr/>
          <p:nvPr/>
        </p:nvSpPr>
        <p:spPr>
          <a:xfrm>
            <a:off x="10121111" y="6507684"/>
            <a:ext cx="6126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DWI</a:t>
            </a:r>
            <a:endParaRPr lang="zh-CN" altLang="en-US" dirty="0"/>
          </a:p>
        </p:txBody>
      </p:sp>
      <p:sp>
        <p:nvSpPr>
          <p:cNvPr id="199" name="矩形 198">
            <a:extLst>
              <a:ext uri="{FF2B5EF4-FFF2-40B4-BE49-F238E27FC236}">
                <a16:creationId xmlns:a16="http://schemas.microsoft.com/office/drawing/2014/main" id="{62CEE0F6-6884-4EED-A7E6-7D595C858486}"/>
              </a:ext>
            </a:extLst>
          </p:cNvPr>
          <p:cNvSpPr/>
          <p:nvPr/>
        </p:nvSpPr>
        <p:spPr>
          <a:xfrm>
            <a:off x="11305457" y="6507684"/>
            <a:ext cx="6335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ADC</a:t>
            </a:r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B05430E-45DD-4777-AE74-FD1AC0AFD912}"/>
              </a:ext>
            </a:extLst>
          </p:cNvPr>
          <p:cNvSpPr/>
          <p:nvPr/>
        </p:nvSpPr>
        <p:spPr>
          <a:xfrm>
            <a:off x="133120" y="4467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dirty="0"/>
              <a:t>MR Sequence Recognition</a:t>
            </a:r>
          </a:p>
        </p:txBody>
      </p:sp>
    </p:spTree>
    <p:extLst>
      <p:ext uri="{BB962C8B-B14F-4D97-AF65-F5344CB8AC3E}">
        <p14:creationId xmlns:p14="http://schemas.microsoft.com/office/powerpoint/2010/main" val="3875341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0A3F7DA-1D20-41EC-8D4C-76F636661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6656" y="870751"/>
            <a:ext cx="2699161" cy="53371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C7CFE74-6A18-47F1-A31E-AD606D3B5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4" y="880276"/>
            <a:ext cx="2657122" cy="5337151"/>
          </a:xfrm>
          <a:prstGeom prst="rect">
            <a:avLst/>
          </a:prstGeom>
        </p:spPr>
      </p:pic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AA901495-0BB5-45E8-B6CF-E1CAA6CE9E22}"/>
              </a:ext>
            </a:extLst>
          </p:cNvPr>
          <p:cNvCxnSpPr/>
          <p:nvPr/>
        </p:nvCxnSpPr>
        <p:spPr>
          <a:xfrm>
            <a:off x="1181684" y="2499308"/>
            <a:ext cx="268693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16EE4DB2-7AD2-4627-A029-A8EF9F9FB03C}"/>
              </a:ext>
            </a:extLst>
          </p:cNvPr>
          <p:cNvCxnSpPr/>
          <p:nvPr/>
        </p:nvCxnSpPr>
        <p:spPr>
          <a:xfrm>
            <a:off x="384808" y="3015270"/>
            <a:ext cx="268693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A472726-5AEC-4C45-960D-BAA6C4D5180E}"/>
              </a:ext>
            </a:extLst>
          </p:cNvPr>
          <p:cNvCxnSpPr/>
          <p:nvPr/>
        </p:nvCxnSpPr>
        <p:spPr>
          <a:xfrm>
            <a:off x="1728273" y="3326664"/>
            <a:ext cx="268693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AD25BF83-1221-4D6D-8B7B-40AF6CF78907}"/>
              </a:ext>
            </a:extLst>
          </p:cNvPr>
          <p:cNvCxnSpPr/>
          <p:nvPr/>
        </p:nvCxnSpPr>
        <p:spPr>
          <a:xfrm>
            <a:off x="441958" y="1965908"/>
            <a:ext cx="268693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B5D960D9-24E7-470A-AF57-5CC1C701985A}"/>
              </a:ext>
            </a:extLst>
          </p:cNvPr>
          <p:cNvSpPr/>
          <p:nvPr/>
        </p:nvSpPr>
        <p:spPr>
          <a:xfrm>
            <a:off x="5749850" y="2334012"/>
            <a:ext cx="1008752" cy="15474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Center</a:t>
            </a:r>
          </a:p>
          <a:p>
            <a:pPr algn="ctr"/>
            <a:r>
              <a:rPr lang="en-US" altLang="zh-CN" dirty="0"/>
              <a:t>Net</a:t>
            </a:r>
            <a:endParaRPr lang="zh-CN" altLang="en-US" dirty="0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C71B239A-68F0-48D5-846A-D6C0FFD99A48}"/>
              </a:ext>
            </a:extLst>
          </p:cNvPr>
          <p:cNvSpPr/>
          <p:nvPr/>
        </p:nvSpPr>
        <p:spPr>
          <a:xfrm>
            <a:off x="5457341" y="3015270"/>
            <a:ext cx="334713" cy="3113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D3F1879-6E88-4487-9882-88CC1B508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0492" y="905700"/>
            <a:ext cx="2683825" cy="5337151"/>
          </a:xfrm>
          <a:prstGeom prst="rect">
            <a:avLst/>
          </a:prstGeom>
        </p:spPr>
      </p:pic>
      <p:sp>
        <p:nvSpPr>
          <p:cNvPr id="13" name="箭头: 右 12">
            <a:extLst>
              <a:ext uri="{FF2B5EF4-FFF2-40B4-BE49-F238E27FC236}">
                <a16:creationId xmlns:a16="http://schemas.microsoft.com/office/drawing/2014/main" id="{2E84FD91-C058-4C79-AFD7-16E473959275}"/>
              </a:ext>
            </a:extLst>
          </p:cNvPr>
          <p:cNvSpPr/>
          <p:nvPr/>
        </p:nvSpPr>
        <p:spPr>
          <a:xfrm>
            <a:off x="6758602" y="2991677"/>
            <a:ext cx="334713" cy="3113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5D09BAA-4F47-4D0A-A9E3-48F7A6E057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4317" y="905700"/>
            <a:ext cx="2517683" cy="533715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6AA7AC3-58C6-4241-870A-804F568CDEC1}"/>
              </a:ext>
            </a:extLst>
          </p:cNvPr>
          <p:cNvSpPr txBox="1"/>
          <p:nvPr/>
        </p:nvSpPr>
        <p:spPr>
          <a:xfrm>
            <a:off x="3452128" y="617771"/>
            <a:ext cx="19570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病灶中心热力图 </a:t>
            </a:r>
            <a:r>
              <a:rPr lang="en-US" altLang="zh-CN" sz="1200" b="1" dirty="0"/>
              <a:t>(GT)</a:t>
            </a:r>
            <a:endParaRPr lang="zh-CN" altLang="en-US" sz="1200" b="1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9AEF27E-9E78-4467-A2DE-817D2B6BE696}"/>
              </a:ext>
            </a:extLst>
          </p:cNvPr>
          <p:cNvSpPr txBox="1"/>
          <p:nvPr/>
        </p:nvSpPr>
        <p:spPr>
          <a:xfrm>
            <a:off x="7599753" y="570325"/>
            <a:ext cx="17355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病灶中心检测结果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251F63B-D6B1-4697-81F7-E234339F5A7B}"/>
              </a:ext>
            </a:extLst>
          </p:cNvPr>
          <p:cNvSpPr txBox="1"/>
          <p:nvPr/>
        </p:nvSpPr>
        <p:spPr>
          <a:xfrm>
            <a:off x="10140809" y="539687"/>
            <a:ext cx="17355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病灶分割结果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49D00D21-2C84-4AE4-BD90-A38ED5968C05}"/>
              </a:ext>
            </a:extLst>
          </p:cNvPr>
          <p:cNvCxnSpPr>
            <a:cxnSpLocks/>
          </p:cNvCxnSpPr>
          <p:nvPr/>
        </p:nvCxnSpPr>
        <p:spPr>
          <a:xfrm>
            <a:off x="3328717" y="1965908"/>
            <a:ext cx="3944280" cy="0"/>
          </a:xfrm>
          <a:prstGeom prst="straightConnector1">
            <a:avLst/>
          </a:prstGeom>
          <a:ln>
            <a:prstDash val="dash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6F6F6E6-7DF1-412F-AB15-6F8BC939DB2F}"/>
              </a:ext>
            </a:extLst>
          </p:cNvPr>
          <p:cNvCxnSpPr>
            <a:cxnSpLocks/>
          </p:cNvCxnSpPr>
          <p:nvPr/>
        </p:nvCxnSpPr>
        <p:spPr>
          <a:xfrm>
            <a:off x="7557549" y="1965908"/>
            <a:ext cx="236017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4FC3C2BE-1A02-40F2-9115-BDC720C79DAF}"/>
              </a:ext>
            </a:extLst>
          </p:cNvPr>
          <p:cNvSpPr txBox="1"/>
          <p:nvPr/>
        </p:nvSpPr>
        <p:spPr>
          <a:xfrm>
            <a:off x="705610" y="582436"/>
            <a:ext cx="19570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原始图像（</a:t>
            </a:r>
            <a:r>
              <a:rPr lang="en-US" altLang="zh-CN" sz="1200" b="1" dirty="0" err="1"/>
              <a:t>batchsize</a:t>
            </a:r>
            <a:r>
              <a:rPr lang="zh-CN" altLang="en-US" sz="1200" b="1" dirty="0"/>
              <a:t>：</a:t>
            </a:r>
            <a:r>
              <a:rPr lang="en-US" altLang="zh-CN" sz="1200" b="1" dirty="0"/>
              <a:t>8</a:t>
            </a:r>
            <a:r>
              <a:rPr lang="zh-CN" altLang="en-US" sz="1200" b="1" dirty="0"/>
              <a:t>）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456AB70-D707-428B-95CE-E8A185B14F80}"/>
              </a:ext>
            </a:extLst>
          </p:cNvPr>
          <p:cNvSpPr txBox="1"/>
          <p:nvPr/>
        </p:nvSpPr>
        <p:spPr>
          <a:xfrm>
            <a:off x="5555817" y="3846547"/>
            <a:ext cx="160254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1</a:t>
            </a:r>
            <a:r>
              <a:rPr lang="en-US" altLang="zh-CN" sz="1400" b="1" dirty="0"/>
              <a:t>.Heatmap</a:t>
            </a:r>
          </a:p>
          <a:p>
            <a:r>
              <a:rPr lang="en-US" altLang="zh-CN" sz="1400" dirty="0"/>
              <a:t>(focal loss)</a:t>
            </a:r>
          </a:p>
          <a:p>
            <a:endParaRPr lang="en-US" altLang="zh-CN" sz="1400" dirty="0"/>
          </a:p>
          <a:p>
            <a:r>
              <a:rPr lang="en-US" altLang="zh-CN" sz="1400" dirty="0"/>
              <a:t>2</a:t>
            </a:r>
            <a:r>
              <a:rPr lang="en-US" altLang="zh-CN" sz="1400" b="1" dirty="0"/>
              <a:t>. Offset</a:t>
            </a:r>
          </a:p>
          <a:p>
            <a:r>
              <a:rPr lang="en-US" altLang="zh-CN" sz="1400" dirty="0"/>
              <a:t>(L1 loss)</a:t>
            </a:r>
          </a:p>
          <a:p>
            <a:endParaRPr lang="en-US" altLang="zh-CN" sz="1400" dirty="0"/>
          </a:p>
          <a:p>
            <a:r>
              <a:rPr lang="en-US" altLang="zh-CN" sz="1400" dirty="0"/>
              <a:t>3. </a:t>
            </a:r>
            <a:r>
              <a:rPr lang="en-US" altLang="zh-CN" sz="1400" b="1" dirty="0"/>
              <a:t>DHW scale</a:t>
            </a:r>
          </a:p>
          <a:p>
            <a:r>
              <a:rPr lang="en-US" altLang="zh-CN" sz="1400" dirty="0"/>
              <a:t>(L1 loss)</a:t>
            </a:r>
          </a:p>
          <a:p>
            <a:endParaRPr lang="en-US" altLang="zh-CN" sz="1400" dirty="0"/>
          </a:p>
          <a:p>
            <a:r>
              <a:rPr lang="en-US" altLang="zh-CN" sz="1400" dirty="0"/>
              <a:t>4. </a:t>
            </a:r>
            <a:r>
              <a:rPr lang="en-US" altLang="zh-CN" sz="1400" b="1" dirty="0"/>
              <a:t>Segmentation</a:t>
            </a:r>
          </a:p>
          <a:p>
            <a:r>
              <a:rPr lang="en-US" altLang="zh-CN" sz="1400" dirty="0"/>
              <a:t>(dice loss)</a:t>
            </a:r>
            <a:endParaRPr lang="zh-CN" altLang="en-US" sz="1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4677E7E-65B1-41F2-8031-E566A6FEB417}"/>
              </a:ext>
            </a:extLst>
          </p:cNvPr>
          <p:cNvSpPr/>
          <p:nvPr/>
        </p:nvSpPr>
        <p:spPr>
          <a:xfrm>
            <a:off x="73453" y="148510"/>
            <a:ext cx="2589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MR Liver Lesion Detect</a:t>
            </a:r>
            <a:endParaRPr lang="zh-CN" altLang="en-US" b="1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15BE2E7-062E-4394-BD8F-0A33416B9B01}"/>
              </a:ext>
            </a:extLst>
          </p:cNvPr>
          <p:cNvSpPr txBox="1"/>
          <p:nvPr/>
        </p:nvSpPr>
        <p:spPr>
          <a:xfrm>
            <a:off x="4761856" y="6488668"/>
            <a:ext cx="3190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lesion detect simple pipeline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8652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C27A674-973B-44C1-8167-2A19FC694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1109"/>
            <a:ext cx="6447934" cy="32239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C0C3E34-750E-48A2-84D8-AE91B095E4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2" y="3376593"/>
            <a:ext cx="6611784" cy="330589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B888395-AFE5-47D5-92AD-4586672CAA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12216"/>
            <a:ext cx="6096000" cy="304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B264D82-12AE-41D4-A742-83CAE47CFD42}"/>
              </a:ext>
            </a:extLst>
          </p:cNvPr>
          <p:cNvSpPr txBox="1"/>
          <p:nvPr/>
        </p:nvSpPr>
        <p:spPr>
          <a:xfrm>
            <a:off x="122547" y="119853"/>
            <a:ext cx="4053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Lesion Detect dynamic result view</a:t>
            </a:r>
            <a:endParaRPr lang="zh-CN" altLang="en-US" sz="1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83E8C98-B279-46E4-94B9-7D91E1A13468}"/>
              </a:ext>
            </a:extLst>
          </p:cNvPr>
          <p:cNvSpPr txBox="1"/>
          <p:nvPr/>
        </p:nvSpPr>
        <p:spPr>
          <a:xfrm>
            <a:off x="3748107" y="2914928"/>
            <a:ext cx="1919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Lesion center area detect marked with yellow mask</a:t>
            </a:r>
            <a:endParaRPr lang="zh-CN" altLang="en-US" sz="12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BE27752-4947-4913-8A83-7FB30F9EEA8B}"/>
              </a:ext>
            </a:extLst>
          </p:cNvPr>
          <p:cNvSpPr txBox="1"/>
          <p:nvPr/>
        </p:nvSpPr>
        <p:spPr>
          <a:xfrm>
            <a:off x="9767741" y="4020023"/>
            <a:ext cx="1919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Lesion center area detect marked with yellow mask</a:t>
            </a:r>
            <a:endParaRPr lang="zh-CN" altLang="en-US" sz="12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A177FD1-5A51-4059-B5B3-A62A752F290A}"/>
              </a:ext>
            </a:extLst>
          </p:cNvPr>
          <p:cNvSpPr txBox="1"/>
          <p:nvPr/>
        </p:nvSpPr>
        <p:spPr>
          <a:xfrm>
            <a:off x="3941975" y="6207042"/>
            <a:ext cx="1919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Lesion center area detect marked with yellow mask</a:t>
            </a:r>
            <a:endParaRPr lang="zh-CN" altLang="en-US" sz="1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556CB1F-2958-420E-AEA4-E46F90A88ED7}"/>
              </a:ext>
            </a:extLst>
          </p:cNvPr>
          <p:cNvSpPr txBox="1"/>
          <p:nvPr/>
        </p:nvSpPr>
        <p:spPr>
          <a:xfrm>
            <a:off x="939622" y="2967335"/>
            <a:ext cx="1919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Lesion  detect marked with red bounding box</a:t>
            </a:r>
            <a:endParaRPr lang="zh-CN" altLang="en-US" sz="12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8493DFB-6A79-479E-B909-EB1CF98227A2}"/>
              </a:ext>
            </a:extLst>
          </p:cNvPr>
          <p:cNvSpPr txBox="1"/>
          <p:nvPr/>
        </p:nvSpPr>
        <p:spPr>
          <a:xfrm>
            <a:off x="1221104" y="6207041"/>
            <a:ext cx="1919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Lesion  detect marked with red bounding box</a:t>
            </a:r>
            <a:endParaRPr lang="zh-CN" altLang="en-US" sz="1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2B2A982-FD5D-46D0-BD43-053AD17868A7}"/>
              </a:ext>
            </a:extLst>
          </p:cNvPr>
          <p:cNvSpPr txBox="1"/>
          <p:nvPr/>
        </p:nvSpPr>
        <p:spPr>
          <a:xfrm>
            <a:off x="7192653" y="4020023"/>
            <a:ext cx="1919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Lesion  detect marked with red bounding box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118654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FB55258-395A-4040-B6FC-E9A8D3C2FA42}"/>
              </a:ext>
            </a:extLst>
          </p:cNvPr>
          <p:cNvSpPr txBox="1"/>
          <p:nvPr/>
        </p:nvSpPr>
        <p:spPr>
          <a:xfrm>
            <a:off x="1088022" y="2367171"/>
            <a:ext cx="982690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/>
              <a:t>Thanks </a:t>
            </a:r>
          </a:p>
          <a:p>
            <a:pPr algn="ctr"/>
            <a:r>
              <a:rPr lang="en-US" altLang="zh-CN" sz="6600" dirty="0"/>
              <a:t>for your attention</a:t>
            </a:r>
            <a:endParaRPr lang="zh-CN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876511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2819</TotalTime>
  <Words>195</Words>
  <Application>Microsoft Office PowerPoint</Application>
  <PresentationFormat>宽屏</PresentationFormat>
  <Paragraphs>85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 宇翔</dc:creator>
  <cp:lastModifiedBy>叶 宇翔</cp:lastModifiedBy>
  <cp:revision>263</cp:revision>
  <dcterms:created xsi:type="dcterms:W3CDTF">2019-10-21T09:19:04Z</dcterms:created>
  <dcterms:modified xsi:type="dcterms:W3CDTF">2019-11-06T09:53:39Z</dcterms:modified>
</cp:coreProperties>
</file>

<file path=docProps/thumbnail.jpeg>
</file>